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CC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F8DC5-9C8A-411D-AEBE-E6340186F754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8DFB7-C32D-4E01-8636-F69D1554BD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F8DC5-9C8A-411D-AEBE-E6340186F754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8DFB7-C32D-4E01-8636-F69D1554BD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F8DC5-9C8A-411D-AEBE-E6340186F754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8DFB7-C32D-4E01-8636-F69D1554BD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F8DC5-9C8A-411D-AEBE-E6340186F754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8DFB7-C32D-4E01-8636-F69D1554BD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F8DC5-9C8A-411D-AEBE-E6340186F754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8DFB7-C32D-4E01-8636-F69D1554BD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F8DC5-9C8A-411D-AEBE-E6340186F754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8DFB7-C32D-4E01-8636-F69D1554BD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F8DC5-9C8A-411D-AEBE-E6340186F754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8DFB7-C32D-4E01-8636-F69D1554BD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F8DC5-9C8A-411D-AEBE-E6340186F754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8DFB7-C32D-4E01-8636-F69D1554BD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F8DC5-9C8A-411D-AEBE-E6340186F754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8DFB7-C32D-4E01-8636-F69D1554BD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F8DC5-9C8A-411D-AEBE-E6340186F754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8DFB7-C32D-4E01-8636-F69D1554BD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F8DC5-9C8A-411D-AEBE-E6340186F754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8DFB7-C32D-4E01-8636-F69D1554BD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2F8DC5-9C8A-411D-AEBE-E6340186F754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98DFB7-C32D-4E01-8636-F69D1554BD9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hyperlink" Target="http://en.wikipedia.org/wiki/File:Uffizi_Donatello.jp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luffton.edu/~sullivanm/italy/florence/duomomuseo/0005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hyperlink" Target="http://www.bluffton.edu/~sullivanm/italy/florence/duomomuseo/0013.jpg" TargetMode="Externa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Vertical Scroll 3"/>
          <p:cNvSpPr/>
          <p:nvPr/>
        </p:nvSpPr>
        <p:spPr>
          <a:xfrm>
            <a:off x="304800" y="1066800"/>
            <a:ext cx="3886200" cy="4572000"/>
          </a:xfrm>
          <a:prstGeom prst="verticalScroll">
            <a:avLst/>
          </a:prstGeom>
          <a:solidFill>
            <a:schemeClr val="tx1">
              <a:lumMod val="75000"/>
            </a:schemeClr>
          </a:solidFill>
          <a:ln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97282" name="Picture 2" descr="http://www.notablebiographies.com/images/uewb_04_img024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1752600"/>
            <a:ext cx="2667000" cy="3275263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6" name="Rectangle 5"/>
          <p:cNvSpPr/>
          <p:nvPr/>
        </p:nvSpPr>
        <p:spPr>
          <a:xfrm>
            <a:off x="4572000" y="1524000"/>
            <a:ext cx="333937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bg1"/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139700">
                    <a:schemeClr val="tx1">
                      <a:alpha val="40000"/>
                    </a:schemeClr>
                  </a:glow>
                </a:effectLst>
              </a:rPr>
              <a:t>Donatello</a:t>
            </a:r>
            <a:endParaRPr lang="en-US" sz="5400" b="1" cap="none" spc="0" dirty="0">
              <a:ln w="10541" cmpd="sng">
                <a:solidFill>
                  <a:schemeClr val="bg1"/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>
                <a:glow rad="139700">
                  <a:schemeClr val="tx1">
                    <a:alpha val="40000"/>
                  </a:schemeClr>
                </a:glo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572000" y="4267200"/>
            <a:ext cx="3429144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6350" cmpd="sng">
                  <a:solidFill>
                    <a:schemeClr val="bg1"/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228600">
                    <a:schemeClr val="tx1">
                      <a:lumMod val="95000"/>
                      <a:alpha val="40000"/>
                    </a:schemeClr>
                  </a:glow>
                </a:effectLst>
              </a:rPr>
              <a:t>Caleb </a:t>
            </a:r>
            <a:r>
              <a:rPr lang="en-US" sz="3600" b="1" dirty="0" smtClean="0">
                <a:ln w="6350" cmpd="sng">
                  <a:solidFill>
                    <a:schemeClr val="bg1"/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228600">
                    <a:schemeClr val="tx1">
                      <a:lumMod val="95000"/>
                      <a:alpha val="40000"/>
                    </a:schemeClr>
                  </a:glow>
                </a:effectLst>
              </a:rPr>
              <a:t>J</a:t>
            </a:r>
            <a:r>
              <a:rPr lang="en-US" sz="3600" b="1" cap="none" spc="0" dirty="0" smtClean="0">
                <a:ln w="6350" cmpd="sng">
                  <a:solidFill>
                    <a:schemeClr val="bg1"/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228600">
                    <a:schemeClr val="tx1">
                      <a:lumMod val="95000"/>
                      <a:alpha val="40000"/>
                    </a:schemeClr>
                  </a:glow>
                </a:effectLst>
              </a:rPr>
              <a:t>anezich</a:t>
            </a:r>
          </a:p>
          <a:p>
            <a:pPr algn="ctr"/>
            <a:r>
              <a:rPr lang="en-US" sz="3600" b="1" dirty="0" smtClean="0">
                <a:ln w="6350" cmpd="sng">
                  <a:solidFill>
                    <a:schemeClr val="bg1"/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228600">
                    <a:schemeClr val="tx1">
                      <a:lumMod val="95000"/>
                      <a:alpha val="40000"/>
                    </a:schemeClr>
                  </a:glow>
                </a:effectLst>
              </a:rPr>
              <a:t>Heather Treash</a:t>
            </a:r>
            <a:endParaRPr lang="en-US" sz="3600" b="1" cap="none" spc="0" dirty="0">
              <a:ln w="6350" cmpd="sng">
                <a:solidFill>
                  <a:schemeClr val="bg1"/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>
                <a:glow rad="228600">
                  <a:schemeClr val="tx1">
                    <a:lumMod val="95000"/>
                    <a:alpha val="40000"/>
                  </a:schemeClr>
                </a:glo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419600" y="2819400"/>
            <a:ext cx="364715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1">
                      <a:lumMod val="9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(1386-1466)</a:t>
            </a:r>
            <a:endParaRPr lang="en-US" sz="5400" b="1" cap="none" spc="0" dirty="0">
              <a:ln w="12700">
                <a:solidFill>
                  <a:schemeClr val="tx1">
                    <a:lumMod val="9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204601" y="4724400"/>
            <a:ext cx="205857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44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Blackadder ITC" pitchFamily="82" charset="0"/>
              </a:rPr>
              <a:t>Donatello</a:t>
            </a:r>
            <a:endParaRPr lang="en-US" sz="44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  <a:latin typeface="Blackadder ITC" pitchFamily="82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66800" y="1447800"/>
            <a:ext cx="44958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blipFill>
                  <a:blip r:embed="rId3"/>
                  <a:tile tx="0" ty="0" sx="100000" sy="100000" flip="none" algn="tl"/>
                </a:blipFill>
                <a:latin typeface="Arial Black" pitchFamily="34" charset="0"/>
              </a:rPr>
              <a:t>Born in 1386 and died on December 13 1466  in Florence Italy at the age of 80.</a:t>
            </a:r>
          </a:p>
          <a:p>
            <a:endParaRPr lang="en-US" sz="2400" dirty="0">
              <a:blipFill>
                <a:blip r:embed="rId3"/>
                <a:tile tx="0" ty="0" sx="100000" sy="100000" flip="none" algn="tl"/>
              </a:blipFill>
              <a:latin typeface="Arial Black" pitchFamily="34" charset="0"/>
            </a:endParaRPr>
          </a:p>
          <a:p>
            <a:r>
              <a:rPr lang="en-US" sz="2400" dirty="0" smtClean="0">
                <a:blipFill>
                  <a:blip r:embed="rId3"/>
                  <a:tile tx="0" ty="0" sx="100000" sy="100000" flip="none" algn="tl"/>
                </a:blipFill>
                <a:latin typeface="Arial Black" pitchFamily="34" charset="0"/>
              </a:rPr>
              <a:t>Made sculptures in marble bronze terracotta and wood.</a:t>
            </a:r>
          </a:p>
          <a:p>
            <a:endParaRPr lang="en-US" sz="2400" dirty="0">
              <a:blipFill>
                <a:blip r:embed="rId3"/>
                <a:tile tx="0" ty="0" sx="100000" sy="100000" flip="none" algn="tl"/>
              </a:blipFill>
              <a:latin typeface="Arial Black" pitchFamily="34" charset="0"/>
            </a:endParaRPr>
          </a:p>
          <a:p>
            <a:r>
              <a:rPr lang="en-US" sz="2400" dirty="0" smtClean="0">
                <a:blipFill>
                  <a:blip r:embed="rId3"/>
                  <a:tile tx="0" ty="0" sx="100000" sy="100000" flip="none" algn="tl"/>
                </a:blipFill>
                <a:latin typeface="Arial Black" pitchFamily="34" charset="0"/>
              </a:rPr>
              <a:t>The first artist during the renaissance to make a nude sculpture.</a:t>
            </a:r>
            <a:endParaRPr lang="en-US" sz="2400" dirty="0">
              <a:blipFill>
                <a:blip r:embed="rId3"/>
                <a:tile tx="0" ty="0" sx="100000" sy="100000" flip="none" algn="tl"/>
              </a:blipFill>
              <a:latin typeface="Arial Black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590800" y="228600"/>
            <a:ext cx="378917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18415" cmpd="sng">
                  <a:noFill/>
                  <a:prstDash val="solid"/>
                </a:ln>
                <a:blipFill>
                  <a:blip r:embed="rId3"/>
                  <a:tile tx="0" ty="0" sx="100000" sy="100000" flip="none" algn="tl"/>
                </a:blip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</a:rPr>
              <a:t>Donatello</a:t>
            </a:r>
            <a:endParaRPr lang="en-US" sz="5400" b="0" cap="none" spc="0" dirty="0">
              <a:ln w="18415" cmpd="sng">
                <a:noFill/>
                <a:prstDash val="solid"/>
              </a:ln>
              <a:blipFill>
                <a:blip r:embed="rId3"/>
                <a:tile tx="0" ty="0" sx="100000" sy="100000" flip="none" algn="tl"/>
              </a:blip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112642" name="Picture 2" descr="http://upload.wikimedia.org/wikipedia/commons/thumb/6/65/Uffizi_Donatello.jpg/220px-Uffizi_Donatello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96000" y="1752599"/>
            <a:ext cx="2324100" cy="3317125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5867400" y="5105400"/>
            <a:ext cx="2895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blipFill>
                  <a:blip r:embed="rId3"/>
                  <a:tile tx="0" ty="0" sx="100000" sy="100000" flip="none" algn="tl"/>
                </a:blipFill>
              </a:rPr>
              <a:t>Donatello's statue outside of the Uffizi Galleria</a:t>
            </a:r>
            <a:endParaRPr lang="en-US" sz="2400" dirty="0">
              <a:blipFill>
                <a:blip r:embed="rId3"/>
                <a:tile tx="0" ty="0" sx="100000" sy="100000" flip="none" algn="tl"/>
              </a:blip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0" y="762000"/>
            <a:ext cx="6096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600" dirty="0" smtClean="0">
                <a:solidFill>
                  <a:srgbClr val="002060"/>
                </a:solidFill>
              </a:rPr>
              <a:t>As a young kid he carved </a:t>
            </a:r>
            <a:r>
              <a:rPr lang="en-US" sz="3600" dirty="0" err="1" smtClean="0">
                <a:solidFill>
                  <a:srgbClr val="002060"/>
                </a:solidFill>
              </a:rPr>
              <a:t>annunication</a:t>
            </a:r>
            <a:r>
              <a:rPr lang="en-US" sz="3600" dirty="0" smtClean="0">
                <a:solidFill>
                  <a:srgbClr val="002060"/>
                </a:solidFill>
              </a:rPr>
              <a:t> in stone for the Church of S. Croce in Florence.</a:t>
            </a:r>
            <a:endParaRPr lang="en-US" sz="3600" dirty="0">
              <a:solidFill>
                <a:srgbClr val="002060"/>
              </a:solidFill>
            </a:endParaRPr>
          </a:p>
        </p:txBody>
      </p:sp>
      <p:pic>
        <p:nvPicPr>
          <p:cNvPr id="1026" name="Picture 2" descr="Cavalcanti Annunciation, Santa Croce, Florenc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609600"/>
            <a:ext cx="2286000" cy="2794635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0" y="3886200"/>
            <a:ext cx="6096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600" dirty="0" smtClean="0">
                <a:solidFill>
                  <a:srgbClr val="002060"/>
                </a:solidFill>
              </a:rPr>
              <a:t>Right after he carved </a:t>
            </a:r>
            <a:r>
              <a:rPr lang="en-US" sz="3600" dirty="0" err="1" smtClean="0">
                <a:solidFill>
                  <a:srgbClr val="002060"/>
                </a:solidFill>
              </a:rPr>
              <a:t>annunication</a:t>
            </a:r>
            <a:r>
              <a:rPr lang="en-US" sz="3600" dirty="0" smtClean="0">
                <a:solidFill>
                  <a:srgbClr val="002060"/>
                </a:solidFill>
              </a:rPr>
              <a:t>, he carved crucifix out of wood for the same church.</a:t>
            </a:r>
            <a:endParaRPr lang="en-US" sz="3600" dirty="0">
              <a:solidFill>
                <a:srgbClr val="002060"/>
              </a:solidFill>
            </a:endParaRPr>
          </a:p>
        </p:txBody>
      </p:sp>
      <p:pic>
        <p:nvPicPr>
          <p:cNvPr id="1028" name="Picture 4" descr="Crucifix, Santa Croc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53200" y="3810000"/>
            <a:ext cx="2209800" cy="28956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400800" y="3048000"/>
            <a:ext cx="274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002060"/>
                </a:solidFill>
              </a:rPr>
              <a:t>(1383-1466)</a:t>
            </a:r>
            <a:endParaRPr lang="en-US" sz="3600" b="1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0"/>
            <a:ext cx="2514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002060"/>
                </a:solidFill>
              </a:rPr>
              <a:t>(1383-1466)</a:t>
            </a:r>
            <a:endParaRPr lang="en-US" sz="3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avid (marble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609600"/>
            <a:ext cx="1295400" cy="278511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057400" y="990600"/>
            <a:ext cx="495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CC00"/>
                </a:solidFill>
              </a:rPr>
              <a:t>He carved David out of marble</a:t>
            </a:r>
            <a:r>
              <a:rPr lang="en-US" dirty="0" smtClean="0">
                <a:solidFill>
                  <a:srgbClr val="FFCC00"/>
                </a:solidFill>
              </a:rPr>
              <a:t>.</a:t>
            </a:r>
            <a:endParaRPr lang="en-US" dirty="0">
              <a:solidFill>
                <a:srgbClr val="FFCC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6000" y="0"/>
            <a:ext cx="44958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rgbClr val="FFCC00"/>
                </a:solidFill>
              </a:rPr>
              <a:t>(1383-1466)</a:t>
            </a:r>
            <a:endParaRPr lang="en-US" sz="6600" dirty="0">
              <a:solidFill>
                <a:srgbClr val="FFCC00"/>
              </a:solidFill>
            </a:endParaRPr>
          </a:p>
        </p:txBody>
      </p:sp>
      <p:pic>
        <p:nvPicPr>
          <p:cNvPr id="16388" name="Picture 4" descr="David (bronze)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90800" y="1676400"/>
            <a:ext cx="1447800" cy="3353977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419600" y="1981200"/>
            <a:ext cx="472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CC00"/>
                </a:solidFill>
              </a:rPr>
              <a:t>Carved David out of bronze.</a:t>
            </a:r>
            <a:endParaRPr lang="en-US" sz="2800" b="1" dirty="0">
              <a:solidFill>
                <a:srgbClr val="FFCC00"/>
              </a:solidFill>
            </a:endParaRPr>
          </a:p>
        </p:txBody>
      </p:sp>
      <p:pic>
        <p:nvPicPr>
          <p:cNvPr id="16390" name="Picture 6" descr="Marble statue of the prophet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2895600"/>
            <a:ext cx="1600200" cy="3571876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6324600" y="3048000"/>
            <a:ext cx="2819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rgbClr val="FFCC00"/>
                </a:solidFill>
              </a:rPr>
              <a:t>Zucccon</a:t>
            </a:r>
            <a:r>
              <a:rPr lang="en-US" sz="2400" b="1" dirty="0" smtClean="0">
                <a:solidFill>
                  <a:srgbClr val="FFCC00"/>
                </a:solidFill>
              </a:rPr>
              <a:t> carved out of marble.</a:t>
            </a:r>
            <a:endParaRPr lang="en-US" sz="2400" b="1" dirty="0">
              <a:solidFill>
                <a:srgbClr val="FFCC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324600" y="4495800"/>
            <a:ext cx="2667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FFCC00"/>
                </a:solidFill>
              </a:rPr>
              <a:t>(1423-1435)</a:t>
            </a:r>
            <a:endParaRPr lang="en-US" sz="3600" b="1" dirty="0">
              <a:solidFill>
                <a:srgbClr val="FFCC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0" y="304800"/>
            <a:ext cx="78486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b="1" dirty="0" smtClean="0">
                <a:solidFill>
                  <a:srgbClr val="002060"/>
                </a:solidFill>
              </a:rPr>
              <a:t>He made sculptures for people to pray to. His sculptures is for humanism. He made a sculpture of Jesus and he didn’t really have an idea of what he looks like. After he carved the crucifix he showed </a:t>
            </a:r>
            <a:r>
              <a:rPr lang="en-US" sz="2800" b="1" dirty="0" err="1" smtClean="0">
                <a:solidFill>
                  <a:srgbClr val="002060"/>
                </a:solidFill>
              </a:rPr>
              <a:t>Filippo</a:t>
            </a:r>
            <a:r>
              <a:rPr lang="en-US" sz="2800" b="1" dirty="0" smtClean="0">
                <a:solidFill>
                  <a:srgbClr val="002060"/>
                </a:solidFill>
              </a:rPr>
              <a:t> his work and all that </a:t>
            </a:r>
            <a:r>
              <a:rPr lang="en-US" sz="2800" b="1" dirty="0" err="1" smtClean="0">
                <a:solidFill>
                  <a:srgbClr val="002060"/>
                </a:solidFill>
              </a:rPr>
              <a:t>Filippo</a:t>
            </a:r>
            <a:r>
              <a:rPr lang="en-US" sz="2800" b="1" dirty="0" smtClean="0">
                <a:solidFill>
                  <a:srgbClr val="002060"/>
                </a:solidFill>
              </a:rPr>
              <a:t> did was smile.</a:t>
            </a:r>
            <a:endParaRPr lang="en-US" sz="2800" b="1" dirty="0">
              <a:solidFill>
                <a:srgbClr val="002060"/>
              </a:solidFill>
            </a:endParaRPr>
          </a:p>
        </p:txBody>
      </p:sp>
      <p:pic>
        <p:nvPicPr>
          <p:cNvPr id="17410" name="Picture 2" descr="http://www.bluffton.edu/~sullivanm/italy/florence/duomomuseo/0005sm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3124200"/>
            <a:ext cx="1828800" cy="2949677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048000" y="3352800"/>
            <a:ext cx="5257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2060"/>
                </a:solidFill>
              </a:rPr>
              <a:t>Mary Magdalene in Florence, Italy</a:t>
            </a:r>
            <a:endParaRPr lang="en-US" sz="2800" b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0" y="4038600"/>
            <a:ext cx="3657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002060"/>
                </a:solidFill>
              </a:rPr>
              <a:t>(1454-1455)</a:t>
            </a:r>
            <a:endParaRPr lang="en-US" sz="4000" b="1" dirty="0">
              <a:solidFill>
                <a:srgbClr val="002060"/>
              </a:solidFill>
            </a:endParaRPr>
          </a:p>
        </p:txBody>
      </p:sp>
      <p:pic>
        <p:nvPicPr>
          <p:cNvPr id="17412" name="Picture 4" descr="http://www.bluffton.edu/~sullivanm/italy/florence/duomomuseo/0013sm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77000" y="4191000"/>
            <a:ext cx="1752600" cy="2336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100</TotalTime>
  <Words>184</Words>
  <Application>Microsoft Office PowerPoint</Application>
  <PresentationFormat>On-screen Show (4:3)</PresentationFormat>
  <Paragraphs>24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Slide 1</vt:lpstr>
      <vt:lpstr>Slide 2</vt:lpstr>
      <vt:lpstr>Slide 3</vt:lpstr>
      <vt:lpstr>Slide 4</vt:lpstr>
      <vt:lpstr>Slide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</dc:creator>
  <cp:lastModifiedBy>Rebecca</cp:lastModifiedBy>
  <cp:revision>11</cp:revision>
  <dcterms:created xsi:type="dcterms:W3CDTF">2012-01-25T13:49:40Z</dcterms:created>
  <dcterms:modified xsi:type="dcterms:W3CDTF">2012-01-26T01:38:06Z</dcterms:modified>
</cp:coreProperties>
</file>